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71" r:id="rId13"/>
    <p:sldId id="272" r:id="rId14"/>
    <p:sldId id="268" r:id="rId15"/>
    <p:sldId id="269" r:id="rId16"/>
    <p:sldId id="270" r:id="rId17"/>
    <p:sldId id="273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BFC4-AACA-4694-A277-C06C3A20F00F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472E-020A-4759-ADD0-637994E0BEF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BFC4-AACA-4694-A277-C06C3A20F00F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472E-020A-4759-ADD0-637994E0B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BFC4-AACA-4694-A277-C06C3A20F00F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472E-020A-4759-ADD0-637994E0B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BFC4-AACA-4694-A277-C06C3A20F00F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472E-020A-4759-ADD0-637994E0B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BFC4-AACA-4694-A277-C06C3A20F00F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C1B472E-020A-4759-ADD0-637994E0B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BFC4-AACA-4694-A277-C06C3A20F00F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472E-020A-4759-ADD0-637994E0B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BFC4-AACA-4694-A277-C06C3A20F00F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472E-020A-4759-ADD0-637994E0B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BFC4-AACA-4694-A277-C06C3A20F00F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472E-020A-4759-ADD0-637994E0B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BFC4-AACA-4694-A277-C06C3A20F00F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472E-020A-4759-ADD0-637994E0B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BFC4-AACA-4694-A277-C06C3A20F00F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472E-020A-4759-ADD0-637994E0B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7BFC4-AACA-4694-A277-C06C3A20F00F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B472E-020A-4759-ADD0-637994E0B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34A7BFC4-AACA-4694-A277-C06C3A20F00F}" type="datetimeFigureOut">
              <a:rPr lang="ru-RU" smtClean="0"/>
              <a:pPr/>
              <a:t>31.07.2023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C1B472E-020A-4759-ADD0-637994E0BEF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140214" cy="220980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ТУМАННААХ ТҮБЭТИН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ТУҺУНАН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645024"/>
            <a:ext cx="7344816" cy="926976"/>
          </a:xfrm>
        </p:spPr>
        <p:txBody>
          <a:bodyPr>
            <a:normAutofit fontScale="92500" lnSpcReduction="20000"/>
          </a:bodyPr>
          <a:lstStyle/>
          <a:p>
            <a:r>
              <a:rPr lang="sah-RU" sz="2400" dirty="0" smtClean="0">
                <a:solidFill>
                  <a:schemeClr val="bg1"/>
                </a:solidFill>
              </a:rPr>
              <a:t>САХА ӨРӨСПҮҮБҮЛҮКЭТИН НОРУОДУНАЙ СУРУЙААЧЧЫЛАРЫН, ПОЭТТАРЫН СУРУЙУУЛАР               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-396552" y="253536"/>
            <a:ext cx="9361040" cy="11430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Саха </a:t>
            </a:r>
            <a:r>
              <a:rPr lang="ru-RU" sz="2400" dirty="0" err="1" smtClean="0">
                <a:solidFill>
                  <a:schemeClr val="bg1"/>
                </a:solidFill>
              </a:rPr>
              <a:t>Өрөспүүбүлүкэтин норуодунай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суруйааччыта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br>
              <a:rPr lang="ru-RU" sz="2400" dirty="0" smtClean="0">
                <a:solidFill>
                  <a:schemeClr val="bg1"/>
                </a:solidFill>
              </a:rPr>
            </a:br>
            <a:r>
              <a:rPr lang="ru-RU" sz="2400" dirty="0" smtClean="0">
                <a:solidFill>
                  <a:schemeClr val="bg1"/>
                </a:solidFill>
              </a:rPr>
              <a:t>Яковлев Василий Семенович - </a:t>
            </a:r>
            <a:r>
              <a:rPr lang="ru-RU" sz="2400" dirty="0" err="1" smtClean="0">
                <a:solidFill>
                  <a:schemeClr val="bg1"/>
                </a:solidFill>
              </a:rPr>
              <a:t>Далан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7" name="Содержимое 6" descr="Яковлев_Василий_Семенович_-_Далан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340768"/>
            <a:ext cx="2808312" cy="3888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478539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ah-RU" b="1" dirty="0" smtClean="0"/>
              <a:t>     </a:t>
            </a:r>
            <a:r>
              <a:rPr lang="sah-RU" sz="1500" b="1" dirty="0" smtClean="0">
                <a:solidFill>
                  <a:schemeClr val="bg1"/>
                </a:solidFill>
              </a:rPr>
              <a:t>В.С.Яковлев - Далан Өлөөн оройуонугар хаста да кэлэ сылдьыбыт. Суруйааччы Далан Саха сирин уонна Өлөөн оройуонун фольклоругар олоҕуран, былыргы кыргыс үйэтин саҕана, Саха сиригэро нууччалар кэлиэхтэрин иннинэ, </a:t>
            </a:r>
          </a:p>
          <a:p>
            <a:pPr algn="ctr">
              <a:buNone/>
            </a:pPr>
            <a:r>
              <a:rPr lang="en-US" sz="1500" b="1" dirty="0" smtClean="0">
                <a:solidFill>
                  <a:schemeClr val="bg1"/>
                </a:solidFill>
              </a:rPr>
              <a:t>X-XV </a:t>
            </a:r>
            <a:r>
              <a:rPr lang="sah-RU" sz="1500" b="1" dirty="0" smtClean="0">
                <a:solidFill>
                  <a:schemeClr val="bg1"/>
                </a:solidFill>
              </a:rPr>
              <a:t>үйэлэргэ Өксүөннээх Өлөөн сирин Туманнаах түбэтин туһунан хоһууннар бэйэ-бэйэлэрин икки ардыларыгар үрдүк аат, баай-дуол былдьаһан кыргыһыыларын туһунан “Тулаайах оҕо”  диэн бэртээхэй романы суруйан хаалларбыта. </a:t>
            </a:r>
            <a:endParaRPr lang="ru-RU" sz="15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395536" y="253536"/>
            <a:ext cx="8136904" cy="1143000"/>
          </a:xfrm>
        </p:spPr>
        <p:txBody>
          <a:bodyPr>
            <a:noAutofit/>
          </a:bodyPr>
          <a:lstStyle/>
          <a:p>
            <a:r>
              <a:rPr lang="sah-RU" sz="2800" dirty="0" smtClean="0">
                <a:solidFill>
                  <a:schemeClr val="bg1"/>
                </a:solidFill>
              </a:rPr>
              <a:t>“Тулаайах оҕо” романтан быһа тардыы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600"/>
          </a:xfrm>
        </p:spPr>
        <p:txBody>
          <a:bodyPr>
            <a:normAutofit/>
          </a:bodyPr>
          <a:lstStyle/>
          <a:p>
            <a:pPr algn="just"/>
            <a:r>
              <a:rPr lang="sah-RU" dirty="0" smtClean="0"/>
              <a:t>     </a:t>
            </a:r>
            <a:r>
              <a:rPr lang="sah-RU" b="1" dirty="0" smtClean="0">
                <a:solidFill>
                  <a:schemeClr val="bg1"/>
                </a:solidFill>
              </a:rPr>
              <a:t>Үрэн Хоһуун аҕата оҕонньор</a:t>
            </a:r>
            <a:r>
              <a:rPr lang="ru-RU" b="1" dirty="0" smtClean="0">
                <a:solidFill>
                  <a:schemeClr val="bg1"/>
                </a:solidFill>
              </a:rPr>
              <a:t>: </a:t>
            </a:r>
            <a:r>
              <a:rPr lang="ru-RU" b="1" dirty="0" err="1" smtClean="0">
                <a:solidFill>
                  <a:schemeClr val="bg1"/>
                </a:solidFill>
              </a:rPr>
              <a:t>«Эһиги уһун суолгутун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суоллуур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кимим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кэлиэй</a:t>
            </a:r>
            <a:r>
              <a:rPr lang="ru-RU" b="1" dirty="0" smtClean="0">
                <a:solidFill>
                  <a:schemeClr val="bg1"/>
                </a:solidFill>
              </a:rPr>
              <a:t>, </a:t>
            </a:r>
            <a:r>
              <a:rPr lang="ru-RU" b="1" dirty="0" err="1" smtClean="0">
                <a:solidFill>
                  <a:schemeClr val="bg1"/>
                </a:solidFill>
              </a:rPr>
              <a:t>онон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көҥүлгүтүнэн көччүйэн бардаххыт</a:t>
            </a:r>
            <a:r>
              <a:rPr lang="ru-RU" b="1" dirty="0" smtClean="0">
                <a:solidFill>
                  <a:schemeClr val="bg1"/>
                </a:solidFill>
              </a:rPr>
              <a:t>»,- </a:t>
            </a:r>
            <a:r>
              <a:rPr lang="ru-RU" b="1" dirty="0" err="1" smtClean="0">
                <a:solidFill>
                  <a:schemeClr val="bg1"/>
                </a:solidFill>
              </a:rPr>
              <a:t>диэбитэ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уонна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уота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өссө </a:t>
            </a:r>
            <a:r>
              <a:rPr lang="ru-RU" b="1" dirty="0" smtClean="0">
                <a:solidFill>
                  <a:schemeClr val="bg1"/>
                </a:solidFill>
              </a:rPr>
              <a:t>да </a:t>
            </a:r>
            <a:r>
              <a:rPr lang="ru-RU" b="1" dirty="0" err="1" smtClean="0">
                <a:solidFill>
                  <a:schemeClr val="bg1"/>
                </a:solidFill>
              </a:rPr>
              <a:t>өһө илик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харахтарынан</a:t>
            </a:r>
            <a:r>
              <a:rPr lang="ru-RU" b="1" dirty="0" smtClean="0">
                <a:solidFill>
                  <a:schemeClr val="bg1"/>
                </a:solidFill>
              </a:rPr>
              <a:t> </a:t>
            </a:r>
            <a:r>
              <a:rPr lang="ru-RU" b="1" dirty="0" err="1" smtClean="0">
                <a:solidFill>
                  <a:schemeClr val="bg1"/>
                </a:solidFill>
              </a:rPr>
              <a:t>тордох</a:t>
            </a:r>
            <a:r>
              <a:rPr lang="en-US" b="1" dirty="0" smtClean="0">
                <a:solidFill>
                  <a:schemeClr val="bg1"/>
                </a:solidFill>
              </a:rPr>
              <a:t> [</a:t>
            </a:r>
            <a:r>
              <a:rPr lang="sah-RU" b="1" dirty="0" smtClean="0">
                <a:solidFill>
                  <a:schemeClr val="bg1"/>
                </a:solidFill>
              </a:rPr>
              <a:t>туоһа</a:t>
            </a:r>
            <a:r>
              <a:rPr lang="en-US" b="1" dirty="0" smtClean="0">
                <a:solidFill>
                  <a:schemeClr val="bg1"/>
                </a:solidFill>
              </a:rPr>
              <a:t>]</a:t>
            </a:r>
            <a:r>
              <a:rPr lang="sah-RU" b="1" dirty="0" smtClean="0">
                <a:solidFill>
                  <a:schemeClr val="bg1"/>
                </a:solidFill>
              </a:rPr>
              <a:t>, аһыллыбытын курдук, тыаһа суох сабыллыбытынан эрэ көрөн хаалбыта.</a:t>
            </a:r>
          </a:p>
          <a:p>
            <a:pPr algn="just">
              <a:buNone/>
            </a:pPr>
            <a:r>
              <a:rPr lang="sah-RU" b="1" dirty="0" smtClean="0">
                <a:solidFill>
                  <a:schemeClr val="bg1"/>
                </a:solidFill>
              </a:rPr>
              <a:t>       Дьэ ити курдук тоҥ биистэр хоһууннара Маҥан Мэкчэ обургу тумат омуктар хоһууннарын Үрэни өлөрөн, албан аатын ылан бардаҕа ...”  (Далан)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476672"/>
            <a:ext cx="8784976" cy="919864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solidFill>
                  <a:schemeClr val="bg1"/>
                </a:solidFill>
              </a:rPr>
              <a:t>Саха сирин </a:t>
            </a:r>
            <a:r>
              <a:rPr lang="ru-RU" sz="2700" dirty="0" err="1" smtClean="0">
                <a:solidFill>
                  <a:schemeClr val="bg1"/>
                </a:solidFill>
              </a:rPr>
              <a:t>суруйааччыларын</a:t>
            </a:r>
            <a:r>
              <a:rPr lang="ru-RU" sz="2700" dirty="0" smtClean="0">
                <a:solidFill>
                  <a:schemeClr val="bg1"/>
                </a:solidFill>
              </a:rPr>
              <a:t> </a:t>
            </a:r>
            <a:r>
              <a:rPr lang="ru-RU" sz="2700" dirty="0" err="1" smtClean="0">
                <a:solidFill>
                  <a:schemeClr val="bg1"/>
                </a:solidFill>
              </a:rPr>
              <a:t>чилиэнэ</a:t>
            </a:r>
            <a:r>
              <a:rPr lang="ru-RU" sz="2700" dirty="0" smtClean="0">
                <a:solidFill>
                  <a:schemeClr val="bg1"/>
                </a:solidFill>
              </a:rPr>
              <a:t>, прозаик, очеркист, спортсмен, </a:t>
            </a:r>
            <a:r>
              <a:rPr lang="ru-RU" sz="2700" dirty="0" err="1" smtClean="0">
                <a:solidFill>
                  <a:schemeClr val="bg1"/>
                </a:solidFill>
              </a:rPr>
              <a:t>учуутал</a:t>
            </a:r>
            <a:r>
              <a:rPr lang="ru-RU" sz="2700" dirty="0" smtClean="0">
                <a:solidFill>
                  <a:schemeClr val="bg1"/>
                </a:solidFill>
              </a:rPr>
              <a:t> </a:t>
            </a:r>
            <a:r>
              <a:rPr lang="ru-RU" sz="2700" b="1" dirty="0" smtClean="0">
                <a:solidFill>
                  <a:schemeClr val="bg1"/>
                </a:solidFill>
              </a:rPr>
              <a:t>Степан</a:t>
            </a:r>
            <a:r>
              <a:rPr lang="ru-RU" sz="2700" dirty="0" smtClean="0">
                <a:solidFill>
                  <a:schemeClr val="bg1"/>
                </a:solidFill>
              </a:rPr>
              <a:t> </a:t>
            </a:r>
            <a:r>
              <a:rPr lang="ru-RU" sz="2700" b="1" dirty="0" smtClean="0">
                <a:solidFill>
                  <a:schemeClr val="bg1"/>
                </a:solidFill>
              </a:rPr>
              <a:t>Иннокентьевич</a:t>
            </a:r>
            <a:r>
              <a:rPr lang="ru-RU" sz="2700" dirty="0" smtClean="0">
                <a:solidFill>
                  <a:schemeClr val="bg1"/>
                </a:solidFill>
              </a:rPr>
              <a:t> </a:t>
            </a:r>
            <a:r>
              <a:rPr lang="ru-RU" sz="2700" b="1" dirty="0" err="1" smtClean="0">
                <a:solidFill>
                  <a:schemeClr val="bg1"/>
                </a:solidFill>
              </a:rPr>
              <a:t>Юмшанов</a:t>
            </a:r>
            <a:r>
              <a:rPr lang="ru-RU" dirty="0" smtClean="0">
                <a:solidFill>
                  <a:schemeClr val="bg1"/>
                </a:solidFill>
              </a:rPr>
              <a:t> 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2060848"/>
            <a:ext cx="4038600" cy="4065315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ah-RU" sz="2000" dirty="0" smtClean="0"/>
              <a:t>    </a:t>
            </a:r>
            <a:r>
              <a:rPr lang="sah-RU" sz="2000" b="1" dirty="0" smtClean="0">
                <a:solidFill>
                  <a:schemeClr val="bg1"/>
                </a:solidFill>
              </a:rPr>
              <a:t>Степан Иннокентьевич </a:t>
            </a:r>
            <a:r>
              <a:rPr lang="ru-RU" sz="2000" b="1" dirty="0" smtClean="0">
                <a:solidFill>
                  <a:schemeClr val="bg1"/>
                </a:solidFill>
              </a:rPr>
              <a:t>«</a:t>
            </a:r>
            <a:r>
              <a:rPr lang="sah-RU" sz="2000" b="1" dirty="0" smtClean="0">
                <a:solidFill>
                  <a:schemeClr val="bg1"/>
                </a:solidFill>
              </a:rPr>
              <a:t>Өлөөҥҥө</a:t>
            </a:r>
            <a:r>
              <a:rPr lang="ru-RU" sz="2000" b="1" dirty="0" smtClean="0">
                <a:solidFill>
                  <a:schemeClr val="bg1"/>
                </a:solidFill>
              </a:rPr>
              <a:t>»</a:t>
            </a:r>
            <a:r>
              <a:rPr lang="sah-RU" sz="2000" b="1" dirty="0" smtClean="0">
                <a:solidFill>
                  <a:schemeClr val="bg1"/>
                </a:solidFill>
              </a:rPr>
              <a:t> кэлэ сылдьан Өлөөҥҥө диэн хоһоону суруйан оройуон хаһыатыгар бэчээттэппитэ.Хоһооҥҥо ахтылҕаннаах хоту сирин суохтааһына, холорук буурҕатын санаан Өлөөҥҥө кэлэн үөрэрин бэлиэтиир.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7" name="Содержимое 6" descr="umshanov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08104" y="2132856"/>
            <a:ext cx="2520280" cy="36724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53536"/>
            <a:ext cx="3826768" cy="367152"/>
          </a:xfrm>
        </p:spPr>
        <p:txBody>
          <a:bodyPr>
            <a:normAutofit fontScale="90000"/>
          </a:bodyPr>
          <a:lstStyle/>
          <a:p>
            <a:r>
              <a:rPr lang="sah-RU" sz="2000" dirty="0" smtClean="0">
                <a:solidFill>
                  <a:schemeClr val="bg1"/>
                </a:solidFill>
              </a:rPr>
              <a:t>Өлөөҥҥө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620688"/>
            <a:ext cx="4038600" cy="504056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Өндөл халлаан үөһээ өттүнэн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Өлөөҥҥө кэлэммин үөрэбин,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Хоту сир холорук буурҕатын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Суохтааммын бу манна турабын.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Анысхан тымныынан аргыйан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Аан туман буурҕата көрүстэ,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Алгыстаах арчыны аннынан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Ааһаммын буор кутум сылыйда.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Өр сылга сүтэрсэн сылдьыбыт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Өлөөнүм ыччатын өйдөөтүм,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Эдэр саас тыынынан илгийбит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Көрсүһэр үөрүүттэн сырдаатым.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Кырыымчык олохпут кыаһытын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Билиммэт дьоҥҥунан көрсөөрү,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Хоту сир ыччата буоламмын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Уруургуу көрөбүн, Өлөөнү.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Бу сиргэ тыал-буурҕа кыскыйан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Хойохтоох санаалар куоталлар,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Быртаҕы, албыны ытыйан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Буркуннар ыраастаан ааһаллар.</a:t>
            </a:r>
          </a:p>
          <a:p>
            <a:pPr>
              <a:buNone/>
            </a:pP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8200" y="764704"/>
            <a:ext cx="4038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Дууһабар хоту сир куруук баар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Ол иһин олоҕум салҕанар,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Бу сырдык туналы маҥан хаар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Туоһулаан тулабын сырдатар.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Үтүө сир Өлөөнү өксөйөн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Үйэлээх санааны ииттэбин,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Дьүкээбил суһумун хат көрсөн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Көй сулус анныгар иттэбин.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Өндөл халлаан үөһээ өттүнэн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Өлөөҥҥө кэлэммин үөрэбин,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Хоту сир хъолорук буурҕатын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Суохтааммын бу манна турабын.</a:t>
            </a:r>
          </a:p>
          <a:p>
            <a:pPr>
              <a:buNone/>
            </a:pPr>
            <a:endParaRPr lang="sah-RU" sz="1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Өлөөн, </a:t>
            </a:r>
            <a:r>
              <a:rPr lang="ru-RU" sz="1400" b="1" dirty="0" smtClean="0">
                <a:solidFill>
                  <a:schemeClr val="bg1"/>
                </a:solidFill>
              </a:rPr>
              <a:t>2004 с.</a:t>
            </a:r>
          </a:p>
          <a:p>
            <a:pPr>
              <a:buNone/>
            </a:pPr>
            <a:endParaRPr lang="sah-RU" sz="1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             Степан Юмшанов</a:t>
            </a:r>
            <a:endParaRPr lang="ru-RU" sz="14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endParaRPr lang="ru-RU" b="1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253536"/>
            <a:ext cx="8208912" cy="114300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</a:rPr>
              <a:t>Россия </a:t>
            </a:r>
            <a:r>
              <a:rPr lang="ru-RU" sz="2000" dirty="0" err="1" smtClean="0">
                <a:solidFill>
                  <a:schemeClr val="bg1"/>
                </a:solidFill>
              </a:rPr>
              <a:t>суруналыыстарын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уоннаСаха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Өрөспүүбүлүкэтин </a:t>
            </a:r>
            <a:r>
              <a:rPr lang="ru-RU" sz="2000" dirty="0" smtClean="0">
                <a:solidFill>
                  <a:schemeClr val="bg1"/>
                </a:solidFill>
              </a:rPr>
              <a:t/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err="1" smtClean="0">
                <a:solidFill>
                  <a:schemeClr val="bg1"/>
                </a:solidFill>
              </a:rPr>
              <a:t>суруйааччыларын</a:t>
            </a:r>
            <a:r>
              <a:rPr lang="ru-RU" sz="2000" dirty="0" smtClean="0">
                <a:solidFill>
                  <a:schemeClr val="bg1"/>
                </a:solidFill>
              </a:rPr>
              <a:t> </a:t>
            </a:r>
            <a:r>
              <a:rPr lang="ru-RU" sz="2000" dirty="0" err="1" smtClean="0">
                <a:solidFill>
                  <a:schemeClr val="bg1"/>
                </a:solidFill>
              </a:rPr>
              <a:t>сойуу</a:t>
            </a:r>
            <a:r>
              <a:rPr lang="sah-RU" sz="2000" dirty="0" smtClean="0">
                <a:solidFill>
                  <a:schemeClr val="bg1"/>
                </a:solidFill>
              </a:rPr>
              <a:t>һун чилиэнэ, оҕо суруйааччыта </a:t>
            </a:r>
            <a:br>
              <a:rPr lang="sah-RU" sz="2000" dirty="0" smtClean="0">
                <a:solidFill>
                  <a:schemeClr val="bg1"/>
                </a:solidFill>
              </a:rPr>
            </a:br>
            <a:r>
              <a:rPr lang="sah-RU" sz="2000" dirty="0" smtClean="0">
                <a:solidFill>
                  <a:schemeClr val="bg1"/>
                </a:solidFill>
              </a:rPr>
              <a:t>Винокуров Николай Афанасьевич - Нөөкүлээх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457200" y="1700808"/>
            <a:ext cx="4038600" cy="4471392"/>
          </a:xfrm>
        </p:spPr>
        <p:txBody>
          <a:bodyPr/>
          <a:lstStyle/>
          <a:p>
            <a:pPr algn="ctr">
              <a:buNone/>
            </a:pPr>
            <a:r>
              <a:rPr lang="sah-RU" dirty="0" smtClean="0"/>
              <a:t>      </a:t>
            </a:r>
            <a:r>
              <a:rPr lang="sah-RU" b="1" dirty="0" smtClean="0">
                <a:solidFill>
                  <a:schemeClr val="bg1"/>
                </a:solidFill>
              </a:rPr>
              <a:t>Төрөөбүт тапталлаах Өлөөнүн кэрэ айылҕатын, үтүө үлэһит дьонун, таптал, олох туһунан кэпсээнн хоһооннору суруйбута.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7" name="Содержимое 6" descr="C:\Users\Сардана\Desktop\IMG_E6023.JPG"/>
          <p:cNvPicPr>
            <a:picLocks noGrp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1700808"/>
            <a:ext cx="2448272" cy="32403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h-RU" sz="2800" dirty="0" smtClean="0">
                <a:solidFill>
                  <a:schemeClr val="bg1"/>
                </a:solidFill>
              </a:rPr>
              <a:t>Өрүүтүн өйдүүбүн Өлөөммүн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sah-RU" sz="1600" b="1" dirty="0" smtClean="0">
                <a:solidFill>
                  <a:schemeClr val="bg1"/>
                </a:solidFill>
              </a:rPr>
              <a:t>Таптыыбын Өлөөнүм өрүһүн,</a:t>
            </a:r>
          </a:p>
          <a:p>
            <a:pPr>
              <a:buNone/>
            </a:pPr>
            <a:r>
              <a:rPr lang="sah-RU" sz="1600" b="1" dirty="0" smtClean="0">
                <a:solidFill>
                  <a:schemeClr val="bg1"/>
                </a:solidFill>
              </a:rPr>
              <a:t>Ып-ыраас сүүрүктээх ууларын,</a:t>
            </a:r>
          </a:p>
          <a:p>
            <a:pPr>
              <a:buNone/>
            </a:pPr>
            <a:r>
              <a:rPr lang="sah-RU" sz="1600" b="1" dirty="0" smtClean="0">
                <a:solidFill>
                  <a:schemeClr val="bg1"/>
                </a:solidFill>
              </a:rPr>
              <a:t>Адаархай таас хайа биэрэгин,</a:t>
            </a:r>
          </a:p>
          <a:p>
            <a:pPr>
              <a:buNone/>
            </a:pPr>
            <a:r>
              <a:rPr lang="sah-RU" sz="1600" b="1" dirty="0" smtClean="0">
                <a:solidFill>
                  <a:schemeClr val="bg1"/>
                </a:solidFill>
              </a:rPr>
              <a:t>Кырылас бытархай таастарын.</a:t>
            </a:r>
          </a:p>
          <a:p>
            <a:pPr>
              <a:buNone/>
            </a:pPr>
            <a:r>
              <a:rPr lang="sah-RU" sz="1600" b="1" dirty="0" smtClean="0">
                <a:solidFill>
                  <a:schemeClr val="bg1"/>
                </a:solidFill>
              </a:rPr>
              <a:t>Өрүүтүн өйдүүбүн Өлөөммүн,</a:t>
            </a:r>
          </a:p>
          <a:p>
            <a:pPr>
              <a:buNone/>
            </a:pPr>
            <a:r>
              <a:rPr lang="sah-RU" sz="1600" b="1" dirty="0" smtClean="0">
                <a:solidFill>
                  <a:schemeClr val="bg1"/>
                </a:solidFill>
              </a:rPr>
              <a:t>Ыраах да, чугас да буолларбын,</a:t>
            </a:r>
          </a:p>
          <a:p>
            <a:pPr>
              <a:buNone/>
            </a:pPr>
            <a:r>
              <a:rPr lang="sah-RU" sz="1600" b="1" dirty="0" smtClean="0">
                <a:solidFill>
                  <a:schemeClr val="bg1"/>
                </a:solidFill>
              </a:rPr>
              <a:t>Таас хайа үрдүгэр төрөөммүн, </a:t>
            </a:r>
          </a:p>
          <a:p>
            <a:pPr>
              <a:buNone/>
            </a:pPr>
            <a:r>
              <a:rPr lang="sah-RU" sz="1600" b="1" dirty="0" smtClean="0">
                <a:solidFill>
                  <a:schemeClr val="bg1"/>
                </a:solidFill>
              </a:rPr>
              <a:t>Чэгиэммин, этэҥҥэ сылдьабын.</a:t>
            </a:r>
          </a:p>
          <a:p>
            <a:pPr>
              <a:buNone/>
            </a:pPr>
            <a:r>
              <a:rPr lang="sah-RU" sz="1600" b="1" dirty="0" smtClean="0">
                <a:solidFill>
                  <a:schemeClr val="bg1"/>
                </a:solidFill>
              </a:rPr>
              <a:t>Өрүүтүн өйдүүбүн Өлөөммүн,</a:t>
            </a:r>
          </a:p>
          <a:p>
            <a:pPr>
              <a:buNone/>
            </a:pPr>
            <a:endParaRPr lang="ru-RU" sz="1800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96752"/>
            <a:ext cx="4038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Улааппыт, үөрэммит түөлбэбин,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Оннооҕор көрөбүн түһээммин,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Тапталлаах өрүһүм көмүөлүн.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Таптыыбын Өлөөнүм өрүһүн,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Хап-хара сымара таастарын.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Харылыыр-барылыыр харгытын,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Таптыыбын Өлөөнүм өрүһүн,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Ып-ыраас сүүрүктээх ууларын,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Адаархай таас хайа биэрэгин,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Кырылас бытархай таастарын.</a:t>
            </a:r>
          </a:p>
          <a:p>
            <a:pPr>
              <a:buNone/>
            </a:pPr>
            <a:endParaRPr lang="sah-RU" sz="1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                  Николай Винокуров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253536"/>
            <a:ext cx="6480720" cy="1143000"/>
          </a:xfrm>
        </p:spPr>
        <p:txBody>
          <a:bodyPr>
            <a:normAutofit/>
          </a:bodyPr>
          <a:lstStyle/>
          <a:p>
            <a:r>
              <a:rPr lang="sah-RU" sz="2800" dirty="0" smtClean="0">
                <a:solidFill>
                  <a:schemeClr val="bg1"/>
                </a:solidFill>
              </a:rPr>
              <a:t>Туһаныллыбыт литература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00809"/>
            <a:ext cx="8229600" cy="447170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sah-RU" sz="2400" dirty="0" smtClean="0">
                <a:solidFill>
                  <a:schemeClr val="bg1"/>
                </a:solidFill>
              </a:rPr>
              <a:t>М.А.Анисимова –Маарый Куо. “Өлөөн – Үрэн Хоһуун араана” 2 чааһа, - Дьокуускай, Бичик, 2012</a:t>
            </a:r>
            <a:endParaRPr lang="ru-RU" sz="2400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ru-RU" sz="2400" dirty="0" err="1" smtClean="0">
                <a:solidFill>
                  <a:schemeClr val="bg1"/>
                </a:solidFill>
              </a:rPr>
              <a:t>Эллэй</a:t>
            </a:r>
            <a:r>
              <a:rPr lang="ru-RU" sz="2400" dirty="0" smtClean="0">
                <a:solidFill>
                  <a:schemeClr val="bg1"/>
                </a:solidFill>
              </a:rPr>
              <a:t> . </a:t>
            </a:r>
            <a:r>
              <a:rPr lang="ru-RU" sz="2400" dirty="0" err="1" smtClean="0">
                <a:solidFill>
                  <a:schemeClr val="bg1"/>
                </a:solidFill>
              </a:rPr>
              <a:t>«Үөрүүнэн туолбут</a:t>
            </a:r>
            <a:r>
              <a:rPr lang="ru-RU" sz="2400" dirty="0" smtClean="0">
                <a:solidFill>
                  <a:schemeClr val="bg1"/>
                </a:solidFill>
              </a:rPr>
              <a:t> Сир </a:t>
            </a:r>
            <a:r>
              <a:rPr lang="ru-RU" sz="2400" dirty="0" err="1" smtClean="0">
                <a:solidFill>
                  <a:schemeClr val="bg1"/>
                </a:solidFill>
              </a:rPr>
              <a:t>ийэм</a:t>
            </a:r>
            <a:r>
              <a:rPr lang="ru-RU" sz="2400" dirty="0" smtClean="0">
                <a:solidFill>
                  <a:schemeClr val="bg1"/>
                </a:solidFill>
              </a:rPr>
              <a:t>»  </a:t>
            </a:r>
            <a:r>
              <a:rPr lang="ru-RU" sz="2400" dirty="0" err="1" smtClean="0">
                <a:solidFill>
                  <a:schemeClr val="bg1"/>
                </a:solidFill>
              </a:rPr>
              <a:t>бастакы</a:t>
            </a:r>
            <a:r>
              <a:rPr lang="ru-RU" sz="2400" dirty="0" smtClean="0">
                <a:solidFill>
                  <a:schemeClr val="bg1"/>
                </a:solidFill>
              </a:rPr>
              <a:t> том –</a:t>
            </a:r>
            <a:r>
              <a:rPr lang="ru-RU" sz="2400" dirty="0" err="1" smtClean="0">
                <a:solidFill>
                  <a:schemeClr val="bg1"/>
                </a:solidFill>
              </a:rPr>
              <a:t>Дьокуускай</a:t>
            </a:r>
            <a:r>
              <a:rPr lang="ru-RU" sz="2400" dirty="0" smtClean="0">
                <a:solidFill>
                  <a:schemeClr val="bg1"/>
                </a:solidFill>
              </a:rPr>
              <a:t>: </a:t>
            </a:r>
            <a:r>
              <a:rPr lang="ru-RU" sz="2400" dirty="0" err="1" smtClean="0">
                <a:solidFill>
                  <a:schemeClr val="bg1"/>
                </a:solidFill>
              </a:rPr>
              <a:t>Бичик</a:t>
            </a:r>
            <a:r>
              <a:rPr lang="ru-RU" sz="2400" dirty="0" smtClean="0">
                <a:solidFill>
                  <a:schemeClr val="bg1"/>
                </a:solidFill>
              </a:rPr>
              <a:t>, 2014</a:t>
            </a:r>
          </a:p>
          <a:p>
            <a:pPr>
              <a:buFont typeface="Wingdings" pitchFamily="2" charset="2"/>
              <a:buChar char="§"/>
            </a:pPr>
            <a:r>
              <a:rPr lang="ru-RU" sz="2400" dirty="0" smtClean="0">
                <a:solidFill>
                  <a:schemeClr val="bg1"/>
                </a:solidFill>
              </a:rPr>
              <a:t>Леонид Попов. «</a:t>
            </a:r>
            <a:r>
              <a:rPr lang="ru-RU" sz="2400" dirty="0" err="1" smtClean="0">
                <a:solidFill>
                  <a:schemeClr val="bg1"/>
                </a:solidFill>
              </a:rPr>
              <a:t>Уот</a:t>
            </a:r>
            <a:r>
              <a:rPr lang="ru-RU" sz="2400" dirty="0" smtClean="0">
                <a:solidFill>
                  <a:schemeClr val="bg1"/>
                </a:solidFill>
              </a:rPr>
              <a:t> </a:t>
            </a:r>
            <a:r>
              <a:rPr lang="ru-RU" sz="2400" dirty="0" err="1" smtClean="0">
                <a:solidFill>
                  <a:schemeClr val="bg1"/>
                </a:solidFill>
              </a:rPr>
              <a:t>буол</a:t>
            </a:r>
            <a:r>
              <a:rPr lang="ru-RU" sz="2400" dirty="0" smtClean="0">
                <a:solidFill>
                  <a:schemeClr val="bg1"/>
                </a:solidFill>
              </a:rPr>
              <a:t>, </a:t>
            </a:r>
            <a:r>
              <a:rPr lang="ru-RU" sz="2400" dirty="0" err="1" smtClean="0">
                <a:solidFill>
                  <a:schemeClr val="bg1"/>
                </a:solidFill>
              </a:rPr>
              <a:t>сүрэҕим»   </a:t>
            </a:r>
            <a:r>
              <a:rPr lang="ru-RU" sz="2400" dirty="0" smtClean="0">
                <a:solidFill>
                  <a:schemeClr val="bg1"/>
                </a:solidFill>
              </a:rPr>
              <a:t>Саха сиринээ5и </a:t>
            </a:r>
            <a:r>
              <a:rPr lang="ru-RU" sz="2400" dirty="0" err="1" smtClean="0">
                <a:solidFill>
                  <a:schemeClr val="bg1"/>
                </a:solidFill>
              </a:rPr>
              <a:t>издательствота</a:t>
            </a:r>
            <a:r>
              <a:rPr lang="ru-RU" sz="2400" dirty="0" smtClean="0">
                <a:solidFill>
                  <a:schemeClr val="bg1"/>
                </a:solidFill>
              </a:rPr>
              <a:t>, - </a:t>
            </a:r>
            <a:r>
              <a:rPr lang="ru-RU" sz="2400" dirty="0" err="1" smtClean="0">
                <a:solidFill>
                  <a:schemeClr val="bg1"/>
                </a:solidFill>
              </a:rPr>
              <a:t>Якутскай</a:t>
            </a:r>
            <a:r>
              <a:rPr lang="ru-RU" sz="2400" dirty="0" smtClean="0">
                <a:solidFill>
                  <a:schemeClr val="bg1"/>
                </a:solidFill>
              </a:rPr>
              <a:t>,  1979  </a:t>
            </a:r>
          </a:p>
          <a:p>
            <a:pPr>
              <a:buFont typeface="Wingdings" pitchFamily="2" charset="2"/>
              <a:buChar char="§"/>
            </a:pPr>
            <a:r>
              <a:rPr lang="sah-RU" sz="2400" dirty="0" smtClean="0">
                <a:solidFill>
                  <a:schemeClr val="bg1"/>
                </a:solidFill>
              </a:rPr>
              <a:t>Николай Винокуров – Нөөкүлээх. “Элиэ курдук элээрэн, лэтээҕилии тэлээрэн...”  - Дьокуускай ,2021</a:t>
            </a:r>
          </a:p>
          <a:p>
            <a:pPr>
              <a:buNone/>
            </a:pP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0" y="253536"/>
            <a:ext cx="7740352" cy="799200"/>
          </a:xfrm>
        </p:spPr>
        <p:txBody>
          <a:bodyPr>
            <a:normAutofit fontScale="90000"/>
          </a:bodyPr>
          <a:lstStyle/>
          <a:p>
            <a:r>
              <a:rPr lang="sah-RU" sz="2400" dirty="0" smtClean="0">
                <a:solidFill>
                  <a:schemeClr val="bg1"/>
                </a:solidFill>
              </a:rPr>
              <a:t>Саха Өрөспүүбүлүкэтин норуодунай суруйааччыта </a:t>
            </a:r>
            <a:br>
              <a:rPr lang="sah-RU" sz="2400" dirty="0" smtClean="0">
                <a:solidFill>
                  <a:schemeClr val="bg1"/>
                </a:solidFill>
              </a:rPr>
            </a:br>
            <a:r>
              <a:rPr lang="sah-RU" sz="2400" dirty="0" smtClean="0">
                <a:solidFill>
                  <a:schemeClr val="bg1"/>
                </a:solidFill>
              </a:rPr>
              <a:t>Иван Михайлович Гоголев</a:t>
            </a:r>
            <a:endParaRPr lang="ru-RU" sz="2400" dirty="0">
              <a:solidFill>
                <a:schemeClr val="bg1"/>
              </a:solidFill>
            </a:endParaRPr>
          </a:p>
        </p:txBody>
      </p:sp>
      <p:pic>
        <p:nvPicPr>
          <p:cNvPr id="2051" name="Picture 3" descr="C:\Users\Koryakina Irina\Desktop\tempod-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988840"/>
            <a:ext cx="4038600" cy="248002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>
          <a:xfrm>
            <a:off x="4648200" y="1268760"/>
            <a:ext cx="4038600" cy="49034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sah-RU" sz="1600" b="1" dirty="0" smtClean="0"/>
              <a:t>       </a:t>
            </a:r>
            <a:r>
              <a:rPr lang="sah-RU" sz="1600" b="1" dirty="0" smtClean="0">
                <a:solidFill>
                  <a:schemeClr val="bg1"/>
                </a:solidFill>
              </a:rPr>
              <a:t>И.М.Гоголев Өлөөн орто оскуолатыгар үөрэнэр сылларыгар уонна кэнники кэлэ сылдьан бу түбэҕэ мэлдьи сылдьара, сынньанарын астынара, өйдөбүнньүк буоллун диэн </a:t>
            </a:r>
            <a:r>
              <a:rPr lang="ru-RU" sz="1600" b="1" dirty="0" smtClean="0">
                <a:solidFill>
                  <a:schemeClr val="bg1"/>
                </a:solidFill>
              </a:rPr>
              <a:t>«</a:t>
            </a:r>
            <a:r>
              <a:rPr lang="sah-RU" sz="1600" b="1" dirty="0" smtClean="0">
                <a:solidFill>
                  <a:schemeClr val="bg1"/>
                </a:solidFill>
              </a:rPr>
              <a:t>Өйдүүбүн мин Өлөөнү</a:t>
            </a:r>
            <a:r>
              <a:rPr lang="ru-RU" sz="1600" b="1" dirty="0" smtClean="0">
                <a:solidFill>
                  <a:schemeClr val="bg1"/>
                </a:solidFill>
              </a:rPr>
              <a:t>» </a:t>
            </a:r>
            <a:r>
              <a:rPr lang="ru-RU" sz="1600" b="1" dirty="0" err="1" smtClean="0">
                <a:solidFill>
                  <a:schemeClr val="bg1"/>
                </a:solidFill>
              </a:rPr>
              <a:t>диэн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дьоҕус хоһоону суруйан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оройуон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хаһыатыгар бэчээттэппитэ</a:t>
            </a:r>
            <a:r>
              <a:rPr lang="ru-RU" sz="1600" b="1" dirty="0" smtClean="0">
                <a:solidFill>
                  <a:schemeClr val="bg1"/>
                </a:solidFill>
              </a:rPr>
              <a:t>, </a:t>
            </a:r>
            <a:r>
              <a:rPr lang="ru-RU" sz="1600" b="1" dirty="0" err="1" smtClean="0">
                <a:solidFill>
                  <a:schemeClr val="bg1"/>
                </a:solidFill>
              </a:rPr>
              <a:t>тапталлаах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Өлөөнүм сайдыаҕа уонна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алмаас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баайдаах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кыраай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буолуоҕа диэн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баҕа санаатын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этэн</a:t>
            </a:r>
            <a:r>
              <a:rPr lang="ru-RU" sz="1600" b="1" dirty="0" smtClean="0">
                <a:solidFill>
                  <a:schemeClr val="bg1"/>
                </a:solidFill>
              </a:rPr>
              <a:t> </a:t>
            </a:r>
            <a:r>
              <a:rPr lang="ru-RU" sz="1600" b="1" dirty="0" err="1" smtClean="0">
                <a:solidFill>
                  <a:schemeClr val="bg1"/>
                </a:solidFill>
              </a:rPr>
              <a:t>барбыта</a:t>
            </a:r>
            <a:r>
              <a:rPr lang="ru-RU" sz="1600" b="1" dirty="0" smtClean="0">
                <a:solidFill>
                  <a:schemeClr val="bg1"/>
                </a:solidFill>
              </a:rPr>
              <a:t>.</a:t>
            </a:r>
            <a:endParaRPr lang="ru-RU" sz="16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ah-RU" sz="1800" dirty="0" smtClean="0">
                <a:solidFill>
                  <a:schemeClr val="bg1"/>
                </a:solidFill>
              </a:rPr>
              <a:t>ӨЙДҮҮБҮН МИН ӨЛӨӨНҮ</a:t>
            </a:r>
            <a:endParaRPr lang="ru-RU" sz="1800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196752"/>
            <a:ext cx="4038600" cy="4929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Өйдүүбүн мин Өлөөнү-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Муох үллүктээх туруук тааһын,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Дьаргыл үрэх сүүрүгүн,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Хаспахха сүөкүүр тыаһын,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Уот алыытын киирбэт күнэ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Көмүстүү уһаарыытын.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Үрэн хоһуун хайата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Дьэс алтаммыт кыыһыран,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Өйдүүбүн мин...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Эппитэ миэхэ нуучча геолога</a:t>
            </a:r>
            <a:r>
              <a:rPr lang="ru-RU" sz="1400" b="1" dirty="0" smtClean="0">
                <a:solidFill>
                  <a:schemeClr val="bg1"/>
                </a:solidFill>
              </a:rPr>
              <a:t>:</a:t>
            </a:r>
          </a:p>
          <a:p>
            <a:pPr>
              <a:buNone/>
            </a:pPr>
            <a:endParaRPr lang="sah-RU" sz="2000" b="1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038600" cy="500141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“Таастаах Өлөөн инникитэ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Ол күн тэҥэ буолуоҕа</a:t>
            </a:r>
            <a:r>
              <a:rPr lang="ru-RU" sz="1400" b="1" dirty="0" smtClean="0">
                <a:solidFill>
                  <a:schemeClr val="bg1"/>
                </a:solidFill>
              </a:rPr>
              <a:t>»</a:t>
            </a:r>
          </a:p>
          <a:p>
            <a:pPr>
              <a:buNone/>
            </a:pPr>
            <a:r>
              <a:rPr lang="ru-RU" sz="1400" b="1" dirty="0" err="1" smtClean="0">
                <a:solidFill>
                  <a:schemeClr val="bg1"/>
                </a:solidFill>
              </a:rPr>
              <a:t>Онтон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</a:rPr>
              <a:t>ыла</a:t>
            </a:r>
            <a:r>
              <a:rPr lang="ru-RU" sz="1400" b="1" dirty="0" smtClean="0">
                <a:solidFill>
                  <a:schemeClr val="bg1"/>
                </a:solidFill>
              </a:rPr>
              <a:t> </a:t>
            </a:r>
            <a:r>
              <a:rPr lang="ru-RU" sz="1400" b="1" dirty="0" err="1" smtClean="0">
                <a:solidFill>
                  <a:schemeClr val="bg1"/>
                </a:solidFill>
              </a:rPr>
              <a:t>сай</a:t>
            </a:r>
            <a:r>
              <a:rPr lang="ru-RU" sz="1400" b="1" dirty="0" smtClean="0">
                <a:solidFill>
                  <a:schemeClr val="bg1"/>
                </a:solidFill>
              </a:rPr>
              <a:t> к</a:t>
            </a:r>
            <a:r>
              <a:rPr lang="sah-RU" sz="1400" b="1" dirty="0" smtClean="0">
                <a:solidFill>
                  <a:schemeClr val="bg1"/>
                </a:solidFill>
              </a:rPr>
              <a:t>үөҕүм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Ыста хас да сандал сааһын.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Өйдүүбүн мин Өлөөнү –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Муох үллүктээх туруук хайатын,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Күн – түүн киэҥник чүөмчүлээн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Олохпут хаамар, атаас,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Этиэхпит – өтөр Өлөөн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Хотугу дьикти Кавказ.</a:t>
            </a:r>
          </a:p>
          <a:p>
            <a:pPr>
              <a:buNone/>
            </a:pPr>
            <a:endParaRPr lang="sah-RU" sz="1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                        Иван Гоголев</a:t>
            </a:r>
          </a:p>
          <a:p>
            <a:pPr>
              <a:buNone/>
            </a:pPr>
            <a:endParaRPr lang="ru-RU" sz="2800" dirty="0" smtClean="0">
              <a:solidFill>
                <a:schemeClr val="bg1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324544" y="253536"/>
            <a:ext cx="9468544" cy="1143000"/>
          </a:xfrm>
        </p:spPr>
        <p:txBody>
          <a:bodyPr>
            <a:noAutofit/>
          </a:bodyPr>
          <a:lstStyle/>
          <a:p>
            <a:r>
              <a:rPr lang="sah-RU" sz="2800" dirty="0" smtClean="0">
                <a:solidFill>
                  <a:schemeClr val="bg1"/>
                </a:solidFill>
              </a:rPr>
              <a:t>САХА НОРУОДУНАЙ ПОЭТА</a:t>
            </a:r>
            <a:br>
              <a:rPr lang="sah-RU" sz="2800" dirty="0" smtClean="0">
                <a:solidFill>
                  <a:schemeClr val="bg1"/>
                </a:solidFill>
              </a:rPr>
            </a:br>
            <a:r>
              <a:rPr lang="sah-RU" sz="2800" dirty="0" smtClean="0">
                <a:solidFill>
                  <a:schemeClr val="bg1"/>
                </a:solidFill>
              </a:rPr>
              <a:t>КУЛААЧЫКАП СЕРАФИМ РОМАНОВИЧ - ЭЛЛЭЙ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sah-RU" b="1" dirty="0" smtClean="0">
                <a:solidFill>
                  <a:schemeClr val="bg1"/>
                </a:solidFill>
              </a:rPr>
              <a:t>   Туманнаах түбэтигэр Өлөөҥҥө хас сырыттаҕын аайы мэлдьи сүгүрүйэн ааһара. Ытык сири ытыктаан, хас да хоһоону анаан суруйан барара.</a:t>
            </a:r>
            <a:endParaRPr lang="ru-RU" b="1" dirty="0">
              <a:solidFill>
                <a:schemeClr val="bg1"/>
              </a:solidFill>
            </a:endParaRPr>
          </a:p>
        </p:txBody>
      </p:sp>
      <p:pic>
        <p:nvPicPr>
          <p:cNvPr id="6" name="Содержимое 5" descr="Новиков_Владимир_Михайлович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508104" y="2060848"/>
            <a:ext cx="2592288" cy="33843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7139136" cy="908720"/>
          </a:xfrm>
        </p:spPr>
        <p:txBody>
          <a:bodyPr>
            <a:normAutofit/>
          </a:bodyPr>
          <a:lstStyle/>
          <a:p>
            <a:r>
              <a:rPr lang="sah-RU" sz="2000" dirty="0" smtClean="0">
                <a:solidFill>
                  <a:schemeClr val="bg1"/>
                </a:solidFill>
              </a:rPr>
              <a:t>ТУУНДАРА УОЛУН КУРДУКПУН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764704"/>
            <a:ext cx="4038600" cy="50405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Туундара устун туйахтар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Чуучугуруу ойдулар,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Туман былыт курдуктар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Туллук маҥан табалар.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 Үйэм- сааһым тухары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Үүннүм манна диэх курдук,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Субу быһый буурдары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Маамыктаммын туппутум.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Тибии-силлиэ кимиитин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Түөстэринэн силэйэн,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Хайалары чиэрэстии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Табаларым сиэлэллэр.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Биһигиттэн соһуйан,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Кырса сүүрэн кылбайар,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Булчут ытан куһуйан,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Кыыл табаны сууһарар.</a:t>
            </a:r>
          </a:p>
          <a:p>
            <a:pPr>
              <a:buNone/>
            </a:pPr>
            <a:endParaRPr lang="sah-RU" sz="1400" b="1" dirty="0" smtClean="0"/>
          </a:p>
          <a:p>
            <a:pPr>
              <a:buNone/>
            </a:pPr>
            <a:endParaRPr lang="sah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4008" y="764704"/>
            <a:ext cx="4042792" cy="5407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Кыйаар туундара үрдүнэн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Кыым өрө кытыаһынна,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Тордох дьиэҕэ дьэ тиийэн,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Сүрэх – санаа сынньанна.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Таба тэллэх үрдүгэр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Сэһэн бэрдин тартыбыт</a:t>
            </a:r>
            <a:r>
              <a:rPr lang="ru-RU" sz="1400" b="1" dirty="0" smtClean="0">
                <a:solidFill>
                  <a:schemeClr val="bg1"/>
                </a:solidFill>
              </a:rPr>
              <a:t>:</a:t>
            </a:r>
            <a:endParaRPr lang="sah-RU" sz="1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Сахалар, эбэҥкилэр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Бэрт өртөн атастыыбыт.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Төрүт туундара дойдулаах,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Ураһа ордуулаах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Уолчаан курдук олордум,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 Минньигэстик утуйдум.</a:t>
            </a:r>
          </a:p>
          <a:p>
            <a:pPr>
              <a:buNone/>
            </a:pPr>
            <a:endParaRPr lang="sah-RU" sz="1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                                   Эллэй</a:t>
            </a: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536"/>
            <a:ext cx="7355160" cy="1143000"/>
          </a:xfrm>
        </p:spPr>
        <p:txBody>
          <a:bodyPr>
            <a:noAutofit/>
          </a:bodyPr>
          <a:lstStyle/>
          <a:p>
            <a:r>
              <a:rPr lang="sah-RU" sz="3600" dirty="0" smtClean="0">
                <a:solidFill>
                  <a:schemeClr val="bg1"/>
                </a:solidFill>
              </a:rPr>
              <a:t>САХА НОРУОДУНАЙ ПОЭТА </a:t>
            </a:r>
            <a:br>
              <a:rPr lang="sah-RU" sz="3600" dirty="0" smtClean="0">
                <a:solidFill>
                  <a:schemeClr val="bg1"/>
                </a:solidFill>
              </a:rPr>
            </a:br>
            <a:r>
              <a:rPr lang="sah-RU" sz="3600" dirty="0" smtClean="0">
                <a:solidFill>
                  <a:schemeClr val="bg1"/>
                </a:solidFill>
              </a:rPr>
              <a:t>ЛЕОНИД АНДРЕЕВИЧ ПОПОВ</a:t>
            </a:r>
            <a:endParaRPr lang="ru-RU" sz="3600" dirty="0">
              <a:solidFill>
                <a:schemeClr val="bg1"/>
              </a:solidFill>
            </a:endParaRPr>
          </a:p>
        </p:txBody>
      </p:sp>
      <p:pic>
        <p:nvPicPr>
          <p:cNvPr id="5" name="Содержимое 4" descr="19956_1102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916832"/>
            <a:ext cx="2952327" cy="374441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355976" y="1600200"/>
            <a:ext cx="4330824" cy="4525963"/>
          </a:xfrm>
        </p:spPr>
        <p:txBody>
          <a:bodyPr/>
          <a:lstStyle/>
          <a:p>
            <a:pPr>
              <a:buNone/>
            </a:pPr>
            <a:r>
              <a:rPr lang="sah-RU" dirty="0" smtClean="0"/>
              <a:t>      </a:t>
            </a:r>
            <a:r>
              <a:rPr lang="sah-RU" b="1" dirty="0" smtClean="0">
                <a:solidFill>
                  <a:schemeClr val="bg1"/>
                </a:solidFill>
              </a:rPr>
              <a:t>Леонид Андреевич Попов айар талаана арыллан, санаата көтөҕүллэн бу түбэҕэ анаан бэртээхэй хоһоону суруйан бэлэхтээбитэ ааттаах ырыа буолан тарҕанна уонна Саха сиригэр киэҥник билиннэ.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6995120" cy="980728"/>
          </a:xfrm>
        </p:spPr>
        <p:txBody>
          <a:bodyPr>
            <a:normAutofit/>
          </a:bodyPr>
          <a:lstStyle/>
          <a:p>
            <a:r>
              <a:rPr lang="sah-RU" sz="2400" dirty="0" smtClean="0">
                <a:solidFill>
                  <a:schemeClr val="bg1"/>
                </a:solidFill>
              </a:rPr>
              <a:t>Өлөөн үрэҕин үрдүгэр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2051720" y="908720"/>
            <a:ext cx="6635080" cy="52637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ah-RU" b="1" dirty="0" smtClean="0">
                <a:solidFill>
                  <a:schemeClr val="bg1"/>
                </a:solidFill>
              </a:rPr>
              <a:t> </a:t>
            </a:r>
            <a:r>
              <a:rPr lang="sah-RU" sz="1400" b="1" dirty="0" smtClean="0">
                <a:solidFill>
                  <a:schemeClr val="bg1"/>
                </a:solidFill>
              </a:rPr>
              <a:t>Үп –үрүҥ үүт туман буоламмын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Мин Өлөөн үрэҕин үрдүгэр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Өрүүтүн чаҕылла турдарбын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Үчүгэй да буолуо, үчүгэй.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Үргэл дуу, чолбон дуу буоламмын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Мин Өлөөн үрэҕин үрдүгэр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Өрүүтүн чаҕылла турдарбын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Үчүгэй да буолуо, үчүгэй.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Үтүөкэн болбукта буоламмын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Мин Өлөөн үрэҕин үрдүгэр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Өрүүтүн долгуйа үүннэрбин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Үчүгэй да буолуо, үчүгэй.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Кырса кыыл кылбайар налыытын,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Кыыл таба кыырайар алыытын,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Муустаах хаар үөскэппит үрэҕин,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 Өлөөнү таптаата сүрэҕим.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  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1959 с.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                         Леонид Попов</a:t>
            </a:r>
          </a:p>
          <a:p>
            <a:pPr>
              <a:buNone/>
            </a:pPr>
            <a:endParaRPr lang="ru-RU" sz="1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53536"/>
            <a:ext cx="6480720" cy="1143000"/>
          </a:xfrm>
        </p:spPr>
        <p:txBody>
          <a:bodyPr>
            <a:noAutofit/>
          </a:bodyPr>
          <a:lstStyle/>
          <a:p>
            <a:r>
              <a:rPr lang="sah-RU" sz="3200" dirty="0" smtClean="0">
                <a:solidFill>
                  <a:schemeClr val="bg1"/>
                </a:solidFill>
              </a:rPr>
              <a:t>Саха биир биллиилээх поэт</a:t>
            </a:r>
            <a:br>
              <a:rPr lang="sah-RU" sz="3200" dirty="0" smtClean="0">
                <a:solidFill>
                  <a:schemeClr val="bg1"/>
                </a:solidFill>
              </a:rPr>
            </a:br>
            <a:r>
              <a:rPr lang="sah-RU" sz="3200" dirty="0" smtClean="0">
                <a:solidFill>
                  <a:schemeClr val="bg1"/>
                </a:solidFill>
              </a:rPr>
              <a:t> Степан Егорович Дадаскинов</a:t>
            </a:r>
            <a:endParaRPr lang="ru-RU" sz="3200" dirty="0">
              <a:solidFill>
                <a:schemeClr val="bg1"/>
              </a:solidFill>
            </a:endParaRPr>
          </a:p>
        </p:txBody>
      </p:sp>
      <p:pic>
        <p:nvPicPr>
          <p:cNvPr id="6" name="Содержимое 5" descr="Дадаскинов_Степан_Егорович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628800"/>
            <a:ext cx="3096344" cy="41764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sah-RU" dirty="0" smtClean="0"/>
              <a:t>      </a:t>
            </a:r>
            <a:r>
              <a:rPr lang="sah-RU" b="1" dirty="0" smtClean="0">
                <a:solidFill>
                  <a:schemeClr val="bg1"/>
                </a:solidFill>
              </a:rPr>
              <a:t>Степан Егорович Туманнаах Түбэтигэр анаан хас да айымньыны, элбэх хоһоону суруйбута, сорохторо ырыа буолан ыллана сылдьаллар.</a:t>
            </a:r>
            <a:endParaRPr lang="ru-RU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0"/>
            <a:ext cx="5554960" cy="692696"/>
          </a:xfrm>
        </p:spPr>
        <p:txBody>
          <a:bodyPr>
            <a:normAutofit/>
          </a:bodyPr>
          <a:lstStyle/>
          <a:p>
            <a:r>
              <a:rPr lang="sah-RU" sz="2000" dirty="0" smtClean="0">
                <a:solidFill>
                  <a:schemeClr val="bg1"/>
                </a:solidFill>
              </a:rPr>
              <a:t>Таас дьоннор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1907704" y="620688"/>
            <a:ext cx="6779096" cy="55518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Таас дьоннор биһиэхэ, Өлөөҥҥө,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Талбаара талааннар тураллар,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Күн киирэр киэһээҥҥи төлөҥҥө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Хаамарга, хамсыырга дылылар.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Оо, </a:t>
            </a:r>
            <a:r>
              <a:rPr lang="ru-RU" sz="1400" b="1" dirty="0" smtClean="0">
                <a:solidFill>
                  <a:schemeClr val="bg1"/>
                </a:solidFill>
              </a:rPr>
              <a:t>ө</a:t>
            </a:r>
            <a:r>
              <a:rPr lang="sah-RU" sz="1400" b="1" dirty="0" smtClean="0">
                <a:solidFill>
                  <a:schemeClr val="bg1"/>
                </a:solidFill>
              </a:rPr>
              <a:t>ссө номохтор кэпсииллэр,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Ол сүдү сөҕүмэр дьиктилэр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Түлэй түүн ыйдаҥа күлүмэр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Сипсиһэр, кэпсэтэр үһүлэр.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Эбэҥки биистэр, эстимэҥ!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Эрдийиҥ, эстимэҥ! Эстимэҥ!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Алгыыллар итинник аргыыйдык,</a:t>
            </a: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Ардыгар ыллыыллар намыыннык.</a:t>
            </a:r>
          </a:p>
          <a:p>
            <a:pPr>
              <a:buNone/>
            </a:pPr>
            <a:endParaRPr lang="sah-RU" sz="1400" b="1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sah-RU" sz="1400" b="1" dirty="0" smtClean="0">
                <a:solidFill>
                  <a:schemeClr val="bg1"/>
                </a:solidFill>
              </a:rPr>
              <a:t>                            Степан Дадаскинов</a:t>
            </a:r>
          </a:p>
          <a:p>
            <a:pPr>
              <a:buNone/>
            </a:pPr>
            <a:endParaRPr lang="ru-RU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395</TotalTime>
  <Words>989</Words>
  <Application>Microsoft Office PowerPoint</Application>
  <PresentationFormat>Экран (4:3)</PresentationFormat>
  <Paragraphs>175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Апекс</vt:lpstr>
      <vt:lpstr>ТУМАННААХ ТҮБЭТИН  ТУҺУНАН</vt:lpstr>
      <vt:lpstr>Саха Өрөспүүбүлүкэтин норуодунай суруйааччыта  Иван Михайлович Гоголев</vt:lpstr>
      <vt:lpstr>ӨЙДҮҮБҮН МИН ӨЛӨӨНҮ</vt:lpstr>
      <vt:lpstr>САХА НОРУОДУНАЙ ПОЭТА КУЛААЧЫКАП СЕРАФИМ РОМАНОВИЧ - ЭЛЛЭЙ</vt:lpstr>
      <vt:lpstr>ТУУНДАРА УОЛУН КУРДУКПУН</vt:lpstr>
      <vt:lpstr>САХА НОРУОДУНАЙ ПОЭТА  ЛЕОНИД АНДРЕЕВИЧ ПОПОВ</vt:lpstr>
      <vt:lpstr>Өлөөн үрэҕин үрдүгэр</vt:lpstr>
      <vt:lpstr>Саха биир биллиилээх поэт  Степан Егорович Дадаскинов</vt:lpstr>
      <vt:lpstr>Таас дьоннор</vt:lpstr>
      <vt:lpstr>Саха Өрөспүүбүлүкэтин норуодунай суруйааччыта  Яковлев Василий Семенович - Далан </vt:lpstr>
      <vt:lpstr>“Тулаайах оҕо” романтан быһа тардыы</vt:lpstr>
      <vt:lpstr>Саха сирин суруйааччыларын чилиэнэ, прозаик, очеркист, спортсмен, учуутал Степан Иннокентьевич Юмшанов </vt:lpstr>
      <vt:lpstr>Өлөөҥҥө</vt:lpstr>
      <vt:lpstr>Россия суруналыыстарын уоннаСаха Өрөспүүбүлүкэтин  суруйааччыларын сойууһун чилиэнэ, оҕо суруйааччыта  Винокуров Николай Афанасьевич - Нөөкүлээх</vt:lpstr>
      <vt:lpstr>Өрүүтүн өйдүүбүн Өлөөммүн</vt:lpstr>
      <vt:lpstr>Туһаныллыбыт литература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ТУМАННААХ ТҮБЭТИН ТУҺУНАН</dc:title>
  <dc:creator>Koryakina Irina</dc:creator>
  <cp:lastModifiedBy>Koryakina Irina</cp:lastModifiedBy>
  <cp:revision>50</cp:revision>
  <dcterms:created xsi:type="dcterms:W3CDTF">2023-07-14T06:57:51Z</dcterms:created>
  <dcterms:modified xsi:type="dcterms:W3CDTF">2023-07-31T05:36:55Z</dcterms:modified>
</cp:coreProperties>
</file>