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9" r:id="rId3"/>
    <p:sldId id="266" r:id="rId4"/>
    <p:sldId id="256" r:id="rId5"/>
    <p:sldId id="262" r:id="rId6"/>
    <p:sldId id="263" r:id="rId7"/>
    <p:sldId id="257" r:id="rId8"/>
    <p:sldId id="267" r:id="rId9"/>
    <p:sldId id="258" r:id="rId10"/>
    <p:sldId id="260" r:id="rId11"/>
    <p:sldId id="261" r:id="rId12"/>
    <p:sldId id="264" r:id="rId13"/>
    <p:sldId id="268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C2E691-7290-41DA-A29C-55D2B9084877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05C7A4-9587-4ABD-BE2F-9787FBD502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C2E691-7290-41DA-A29C-55D2B9084877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05C7A4-9587-4ABD-BE2F-9787FBD502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C2E691-7290-41DA-A29C-55D2B9084877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05C7A4-9587-4ABD-BE2F-9787FBD502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C2E691-7290-41DA-A29C-55D2B9084877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05C7A4-9587-4ABD-BE2F-9787FBD502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C2E691-7290-41DA-A29C-55D2B9084877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05C7A4-9587-4ABD-BE2F-9787FBD502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C2E691-7290-41DA-A29C-55D2B9084877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05C7A4-9587-4ABD-BE2F-9787FBD502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C2E691-7290-41DA-A29C-55D2B9084877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05C7A4-9587-4ABD-BE2F-9787FBD502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C2E691-7290-41DA-A29C-55D2B9084877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05C7A4-9587-4ABD-BE2F-9787FBD502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C2E691-7290-41DA-A29C-55D2B9084877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05C7A4-9587-4ABD-BE2F-9787FBD502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C2E691-7290-41DA-A29C-55D2B9084877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05C7A4-9587-4ABD-BE2F-9787FBD502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C2E691-7290-41DA-A29C-55D2B9084877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05C7A4-9587-4ABD-BE2F-9787FBD502E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DC2E691-7290-41DA-A29C-55D2B9084877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805C7A4-9587-4ABD-BE2F-9787FBD502E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5%D0%B0%D1%80%D1%8C%D0%BA%D0%BE%D0%B2%D1%81%D0%BA%D0%B0%D1%8F_%D0%B3%D0%BE%D1%81%D1%83%D0%B4%D0%B0%D1%80%D1%81%D1%82%D0%B2%D0%B5%D0%BD%D0%BD%D0%B0%D1%8F_%D0%B7%D0%BE%D0%BE%D0%B2%D0%B5%D1%82%D0%B5%D1%80%D0%B8%D0%BD%D0%B0%D1%80%D0%BD%D0%B0%D1%8F_%D0%B0%D0%BA%D0%B0%D0%B4%D0%B5%D0%BC%D0%B8%D1%8F" TargetMode="External"/><Relationship Id="rId2" Type="http://schemas.openxmlformats.org/officeDocument/2006/relationships/hyperlink" Target="https://ru.wikipedia.org/wiki/%D0%A2%D0%B0%D0%B3%D0%B0%D0%BD%D1%80%D0%BE%D0%B3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1%D0%B0%D1%80%D1%82%D0%BE%D0%BB%D1%8C%D0%B4,_%D0%92%D0%B0%D1%81%D0%B8%D0%BB%D0%B8%D0%B9_%D0%92%D0%BB%D0%B0%D0%B4%D0%B8%D0%BC%D0%B8%D1%80%D0%BE%D0%B2%D0%B8%D1%87" TargetMode="External"/><Relationship Id="rId3" Type="http://schemas.openxmlformats.org/officeDocument/2006/relationships/hyperlink" Target="https://ru.wikipedia.org/wiki/%D0%9E%D0%BB%D0%BE%D0%BD%D1%85%D0%BE" TargetMode="External"/><Relationship Id="rId7" Type="http://schemas.openxmlformats.org/officeDocument/2006/relationships/hyperlink" Target="https://ru.wikipedia.org/wiki/%D0%97%D0%B0%D0%BB%D0%B5%D0%BC%D0%B0%D0%BD,_%D0%9A%D0%B0%D1%80%D0%BB_%D0%93%D0%B5%D1%80%D0%BC%D0%B0%D0%BD%D0%BE%D0%B2%D0%B8%D1%87" TargetMode="External"/><Relationship Id="rId2" Type="http://schemas.openxmlformats.org/officeDocument/2006/relationships/hyperlink" Target="https://ru.wikipedia.org/wiki/%D0%AF%D0%BA%D1%83%D1%82%D1%81%D0%BA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ru.wikipedia.org/wiki/%D0%A0%D0%B0%D0%B4%D0%BB%D0%BE%D0%B2,_%D0%92%D0%B0%D1%81%D0%B8%D0%BB%D0%B8%D0%B9_%D0%92%D0%B0%D1%81%D0%B8%D0%BB%D1%8C%D0%B5%D0%B2%D0%B8%D1%87" TargetMode="External"/><Relationship Id="rId5" Type="http://schemas.openxmlformats.org/officeDocument/2006/relationships/hyperlink" Target="https://ru.wikipedia.org/wiki/%D0%9D%D0%BE%D0%B2%D0%B3%D0%BE%D1%80%D0%BE%D0%B4%D0%BE%D0%B2,_%D0%A1%D0%B5%D0%BC%D1%91%D0%BD_%D0%90%D0%BD%D0%B4%D1%80%D0%B5%D0%B5%D0%B2%D0%B8%D1%87" TargetMode="External"/><Relationship Id="rId10" Type="http://schemas.openxmlformats.org/officeDocument/2006/relationships/image" Target="../media/image4.jpeg"/><Relationship Id="rId4" Type="http://schemas.openxmlformats.org/officeDocument/2006/relationships/hyperlink" Target="https://ru.wikipedia.org/wiki/%D0%A0%D1%83%D1%81%D1%81%D0%BA%D0%BE%D0%B5_%D0%B3%D0%B5%D0%BE%D0%B3%D1%80%D0%B0%D1%84%D0%B8%D1%87%D0%B5%D1%81%D0%BA%D0%BE%D0%B5_%D0%BE%D0%B1%D1%89%D0%B5%D1%81%D1%82%D0%B2%D0%BE" TargetMode="External"/><Relationship Id="rId9" Type="http://schemas.openxmlformats.org/officeDocument/2006/relationships/hyperlink" Target="https://ru.wikipedia.org/wiki/%D0%AF%D0%BA%D1%83%D1%82%D1%81%D0%BA%D0%B0%D1%8F_%D0%BE%D0%B1%D0%BB%D0%B0%D1%81%D1%82%D1%8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1124744"/>
            <a:ext cx="7306008" cy="1872208"/>
          </a:xfrm>
        </p:spPr>
        <p:txBody>
          <a:bodyPr>
            <a:normAutofit/>
          </a:bodyPr>
          <a:lstStyle/>
          <a:p>
            <a:r>
              <a:rPr lang="sah-RU" sz="3600" dirty="0" smtClean="0"/>
              <a:t>Эдуард Пекарский</a:t>
            </a:r>
            <a:br>
              <a:rPr lang="sah-RU" sz="3600" dirty="0" smtClean="0"/>
            </a:br>
            <a:r>
              <a:rPr lang="sah-RU" sz="3600" dirty="0" smtClean="0"/>
              <a:t> – отец якутской литературы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861048"/>
            <a:ext cx="7772400" cy="1296144"/>
          </a:xfrm>
        </p:spPr>
        <p:txBody>
          <a:bodyPr>
            <a:normAutofit/>
          </a:bodyPr>
          <a:lstStyle/>
          <a:p>
            <a:r>
              <a:rPr lang="sah-RU" dirty="0" smtClean="0"/>
              <a:t>165 лет со дня рождения автора первого словаря якутского языка, ученого, лингвиста</a:t>
            </a:r>
          </a:p>
          <a:p>
            <a:r>
              <a:rPr lang="sah-RU" dirty="0" smtClean="0"/>
              <a:t>(25.10.1858 -29.06.1934)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131840" y="1052736"/>
            <a:ext cx="54006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Освоившись на новом месте, Пекарский смог влиться в местную культуру и даже перенять якутский образ жизни. Аборигены помогли ему установить отдельную юрту, показали как в столь суровых условиях заниматься земледелием и промыслами. Проживая бок о бок с якутами, он фиксировал и нравы, обычаи и традиции. Кроме того, Эдуард Карлович помогал им в юридических вопросах, помогал грамотно составлять заявления и прошения в органы государственной власти. Чтобы лучше понимать аборигенов Эдуард Карлович начал записывать якутские слова в тетрадь, которая позже превратилась в солидный том.</a:t>
            </a:r>
          </a:p>
        </p:txBody>
      </p:sp>
      <p:pic>
        <p:nvPicPr>
          <p:cNvPr id="18434" name="Picture 2" descr="https://taattalib.ru/wp-content/uploads/2023/06/%D0%A1%D0%BB%D0%B0%D0%B9%D0%B43-252x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556792"/>
            <a:ext cx="2400300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2924944"/>
            <a:ext cx="698477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Как-то Пекарскому попалась на глаза заметка, что якутский язык состоит всего из 3000 слов. Эдуард Карлович, как человек, уже хорошо знавший якутскую культуру, в подобном заявлении усомнился. Он начал разъезжать по деревням и весям и записывать слова. Через 2 года работы сборник насчитывал 7000 слов, а суммарно за все время Эдуард Карлович собрал почти 25000 слов. Вместе с тем он записывал местные сказки, предания и обычаи.</a:t>
            </a:r>
          </a:p>
        </p:txBody>
      </p:sp>
      <p:pic>
        <p:nvPicPr>
          <p:cNvPr id="17410" name="Picture 2" descr="https://taattalib.ru/wp-content/uploads/2023/06/%D0%A1%D0%BB%D0%B0%D0%B9%D0%B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692696"/>
            <a:ext cx="2857500" cy="2238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436096" y="1476368"/>
            <a:ext cx="259228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В 1907 году в печать вышел первый русско-якутский словарь, который впоследствии дополнялся и переиздавался ещё 5 раз.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-apple-system"/>
                <a:cs typeface="Arial" pitchFamily="34" charset="0"/>
              </a:rPr>
              <a:t>  </a:t>
            </a:r>
            <a:endParaRPr kumimoji="0" lang="ru-RU" sz="343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-apple-system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-apple-system"/>
              <a:cs typeface="Arial" pitchFamily="34" charset="0"/>
            </a:endParaRPr>
          </a:p>
        </p:txBody>
      </p:sp>
      <p:pic>
        <p:nvPicPr>
          <p:cNvPr id="2050" name="Picture 2" descr="Словарь якутского языка Эдуарда Пекарског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836712"/>
            <a:ext cx="4293046" cy="314404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115616" y="4581128"/>
            <a:ext cx="73448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Пекарский на этом не остановился и после революции продолжал исследовать якутскую культуру. Лишь под конец жизни он вернулся в европейскую часть России, где и скончался в 1934 году.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20688"/>
            <a:ext cx="748883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                                   Библиография</a:t>
            </a:r>
          </a:p>
          <a:p>
            <a:endParaRPr lang="ru-RU" sz="1600" dirty="0"/>
          </a:p>
          <a:p>
            <a:r>
              <a:rPr lang="ru-RU" sz="1600" dirty="0"/>
              <a:t>Пекарский Э. К. и Васильев В. Н.: Плащ и бубен якутского шамана. Материалы по этнографии России, т. I. Санкт-Петербург 1910.</a:t>
            </a:r>
          </a:p>
          <a:p>
            <a:r>
              <a:rPr lang="ru-RU" sz="1600" dirty="0"/>
              <a:t>Пекарский Э. К. и </a:t>
            </a:r>
            <a:r>
              <a:rPr lang="ru-RU" sz="1600" dirty="0" err="1"/>
              <a:t>Майнов</a:t>
            </a:r>
            <a:r>
              <a:rPr lang="ru-RU" sz="1600" dirty="0"/>
              <a:t> И. И.: Программа для исследования домашнего и семейного быта якутов. ЖС, 1913, в. 3—4; стр. 117—135.</a:t>
            </a:r>
          </a:p>
          <a:p>
            <a:r>
              <a:rPr lang="ru-RU" sz="1600" dirty="0"/>
              <a:t>Пекарский Э. К.: Словарь якутского языка. Труды Якутской экспедиции, снаряженной на средства И. М. </a:t>
            </a:r>
            <a:r>
              <a:rPr lang="ru-RU" sz="1600" dirty="0" err="1"/>
              <a:t>Сибирякова</a:t>
            </a:r>
            <a:r>
              <a:rPr lang="ru-RU" sz="1600" dirty="0"/>
              <a:t> (1894—1896) — Том III. Часть I. При участии </a:t>
            </a:r>
            <a:r>
              <a:rPr lang="ru-RU" sz="1600" dirty="0" err="1"/>
              <a:t>прот</a:t>
            </a:r>
            <a:r>
              <a:rPr lang="ru-RU" sz="1600" dirty="0"/>
              <a:t>. Д. Д. Попова и В. М. </a:t>
            </a:r>
            <a:r>
              <a:rPr lang="ru-RU" sz="1600" dirty="0" err="1"/>
              <a:t>Ионова</a:t>
            </a:r>
            <a:r>
              <a:rPr lang="ru-RU" sz="1600" dirty="0"/>
              <a:t>. Том первый (А-К). — Издание Императорской Академии Наук. Петроград. 1917.</a:t>
            </a:r>
          </a:p>
          <a:p>
            <a:r>
              <a:rPr lang="ru-RU" sz="1600" dirty="0"/>
              <a:t>Пекарский Э. К.: Словарь якутского языка, 1—13. Петербург, Петроград, Ленинград, 1907—1930.</a:t>
            </a:r>
          </a:p>
          <a:p>
            <a:r>
              <a:rPr lang="ru-RU" sz="1600" dirty="0"/>
              <a:t>Пекарский Э. К.: Якутская сказка. В сб. «С. Ф. Ольденбургу. К 50-летию научно-общественной деятельности, 1882—1932», Ленинград, 1934.</a:t>
            </a:r>
          </a:p>
          <a:p>
            <a:r>
              <a:rPr lang="ru-RU" sz="1600" dirty="0"/>
              <a:t>Пекарский Э. К. и Попов Н. П.: Средняя якутская свадьба «В.. </a:t>
            </a:r>
            <a:r>
              <a:rPr lang="ru-RU" sz="1600" dirty="0" err="1"/>
              <a:t>з</a:t>
            </a:r>
            <a:r>
              <a:rPr lang="ru-RU" sz="1600" dirty="0"/>
              <a:t>…» Ленинград, 1927.</a:t>
            </a:r>
          </a:p>
          <a:p>
            <a:r>
              <a:rPr lang="ru-RU" sz="1600" dirty="0"/>
              <a:t>Пекарский Э. К. и Попов Н. Н.: Среди якутов. Случайные заметки. — В кн.: Очерки по изучению Якутского края. </a:t>
            </a:r>
            <a:r>
              <a:rPr lang="ru-RU" sz="1600" dirty="0" err="1"/>
              <a:t>Вып</a:t>
            </a:r>
            <a:r>
              <a:rPr lang="ru-RU" sz="1600" dirty="0"/>
              <a:t>. 2. Иркутск, 1928, с. 23—53.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916832"/>
            <a:ext cx="7571184" cy="1512168"/>
          </a:xfrm>
        </p:spPr>
        <p:txBody>
          <a:bodyPr>
            <a:normAutofit/>
          </a:bodyPr>
          <a:lstStyle/>
          <a:p>
            <a:r>
              <a:rPr lang="sah-RU" dirty="0" smtClean="0"/>
              <a:t>СПАСИБО ЗА ВНИМАНИЕ </a:t>
            </a:r>
            <a:r>
              <a:rPr lang="ru-RU" dirty="0" smtClean="0"/>
              <a:t>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1628801"/>
            <a:ext cx="691276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b="1" dirty="0"/>
              <a:t>«Язык племени – это выражение всей его жизни, это музей, в котором собраны все сокровища его культурной и высшей умственной его жизни»</a:t>
            </a:r>
            <a:endParaRPr lang="ru-RU" dirty="0"/>
          </a:p>
          <a:p>
            <a:pPr fontAlgn="base"/>
            <a:endParaRPr lang="ru-RU" b="1" dirty="0" smtClean="0"/>
          </a:p>
          <a:p>
            <a:pPr fontAlgn="base"/>
            <a:r>
              <a:rPr lang="ru-RU" b="1" dirty="0"/>
              <a:t> </a:t>
            </a:r>
            <a:r>
              <a:rPr lang="ru-RU" b="1" dirty="0" smtClean="0"/>
              <a:t>                                             Э.К</a:t>
            </a:r>
            <a:r>
              <a:rPr lang="ru-RU" b="1" dirty="0"/>
              <a:t>. Пекарский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Koryakina Irina\Desktop\359d090a0e29a393bf277d8a0f0a1362-800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63888" y="612845"/>
            <a:ext cx="4896544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</a:t>
            </a:r>
            <a:r>
              <a:rPr lang="ru-RU" sz="1600" dirty="0" smtClean="0"/>
              <a:t>Эдуард Пекарский родился 13 октября 1858 года в имении Петровичи Игуменского уезда Минской губернии. Его отец принадлежал к старинному шляхетскому роду, но жила семья довольно скромно. Своего дома не было, имение Петровичи, в котором появился на свет Эдуард, они арендовали у магнатов </a:t>
            </a:r>
            <a:r>
              <a:rPr lang="ru-RU" sz="1600" dirty="0" err="1" smtClean="0"/>
              <a:t>Витгенштейнов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Мать Эдуарда рано ушла из жизни, отец отдал сына на воспитание в крестьянскую семью. Затем мальчика забрала к себе родная тетя. Она жила в Минске в небольшом доме на доходы от сада и огорода, подвал сдавала на постой солдатам. Эдуард часто спускался к ним — ему нравилось наблюдать, как те чистили и собирали оружие. Друзьями мальчика по детским играм были дети небогатых соседей.</a:t>
            </a:r>
            <a:endParaRPr lang="ru-RU" sz="1600" dirty="0"/>
          </a:p>
        </p:txBody>
      </p:sp>
      <p:pic>
        <p:nvPicPr>
          <p:cNvPr id="1026" name="Picture 2" descr="C:\Users\Koryakina Irina\Desktop\scale_12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620688"/>
            <a:ext cx="2880320" cy="27954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052736"/>
            <a:ext cx="79208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Когда Эдуард подрос, его отдали учиться в </a:t>
            </a:r>
            <a:r>
              <a:rPr lang="ru-RU" dirty="0" err="1" smtClean="0"/>
              <a:t>мозырскую</a:t>
            </a:r>
            <a:r>
              <a:rPr lang="ru-RU" dirty="0" smtClean="0"/>
              <a:t> гимназию, которая славилась на всю Минскую губернию. Недалеко от Мозыря, в имении </a:t>
            </a:r>
            <a:r>
              <a:rPr lang="ru-RU" dirty="0" err="1" smtClean="0"/>
              <a:t>Барбаров</a:t>
            </a:r>
            <a:r>
              <a:rPr lang="ru-RU" dirty="0" smtClean="0"/>
              <a:t>, жил его двоюродный дед </a:t>
            </a:r>
            <a:r>
              <a:rPr lang="ru-RU" dirty="0" err="1" smtClean="0"/>
              <a:t>Ромуальд</a:t>
            </a:r>
            <a:r>
              <a:rPr lang="ru-RU" dirty="0" smtClean="0"/>
              <a:t> Пекарский. Теперь уже он стал опекать юного Эдуарда — гимназист был частым гостем в </a:t>
            </a:r>
            <a:r>
              <a:rPr lang="ru-RU" dirty="0" err="1" smtClean="0"/>
              <a:t>Барбарове</a:t>
            </a:r>
            <a:r>
              <a:rPr lang="ru-RU" dirty="0" smtClean="0"/>
              <a:t>, проводил здесь свои каникулы. Дом стоял на живописном берегу Припяти, дед слыл заядлым охотником и рыболовом.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Вместе с тем вся округа знала о его непростом характере: он был вспыльчив и скуп. Чтобы иметь собственную копейку, Эдуард подрабатывал в Мозыре репетиторством. Словом, жизнь не баловала будущего ученого с самого рождения. Но, возможно, как раз это помогло ему закалить характер и достойно выдержать все выпавшие на его долю испытания.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764704"/>
            <a:ext cx="828092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﻿В 1873 году </a:t>
            </a:r>
            <a:r>
              <a:rPr lang="ru-RU" dirty="0" err="1" smtClean="0"/>
              <a:t>мозырскую</a:t>
            </a:r>
            <a:r>
              <a:rPr lang="ru-RU" dirty="0" smtClean="0"/>
              <a:t> гимназию реорганизовали в прогимназию: вместо восьми классов в ней стало шесть. Чтобы получить среднее образование, Эдуард поступает в минскую, а затем переводится в таганрогскую гимназию. В Таганроге он вошел в среду революционно настроенной молодежи, и это предопределило его дальнейшую судьбу. Позже за организацию студенческих волнений Пекарского исключили из Харьковского ветеринарного института и приговорили к ссылке в Архангельскую губернию, но ему удалось скрыться.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Под именем Ивана Кирилловича Пекарского он устраивается писарем в Тамбовском уезде, становится членом революционного общества «Земля и воля». Вскоре подпольщиков выследила полиция, Пекарский снова вынужден бежать, на этот раз в Москву. Но здесь его все-таки арестовали, судили и приговорили к пятнадцати годам каторжных работ на рудниках. Московский генерал-губернатор, принимая во внимание молодость и слабое здоровье подсудимого, заменил ему каторгу ссылкой «в отдаленные места Сибири с лишением всех прав и состояния».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889844"/>
            <a:ext cx="763284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b="1" dirty="0" smtClean="0"/>
              <a:t>                              Образование</a:t>
            </a:r>
          </a:p>
          <a:p>
            <a:endParaRPr lang="ru-RU" b="1" dirty="0"/>
          </a:p>
          <a:p>
            <a:pPr algn="ctr"/>
            <a:r>
              <a:rPr lang="ru-RU" dirty="0" smtClean="0"/>
              <a:t>  Обучался </a:t>
            </a:r>
            <a:r>
              <a:rPr lang="ru-RU" dirty="0"/>
              <a:t>в </a:t>
            </a:r>
            <a:r>
              <a:rPr lang="ru-RU" dirty="0" err="1"/>
              <a:t>Мозырской</a:t>
            </a:r>
            <a:r>
              <a:rPr lang="ru-RU" dirty="0"/>
              <a:t> гимназии, в 1874 году переехал учиться в </a:t>
            </a:r>
            <a:r>
              <a:rPr lang="ru-RU" dirty="0">
                <a:hlinkClick r:id="rId2" tooltip="Таганрог"/>
              </a:rPr>
              <a:t>Таганрог</a:t>
            </a:r>
            <a:r>
              <a:rPr lang="ru-RU" dirty="0"/>
              <a:t>, где примкнул к революционному движению. Революционную деятельность Пекарский не оставил и в Чернигове, куда переехал в 1875 году</a:t>
            </a:r>
            <a:r>
              <a:rPr lang="ru-RU" dirty="0" smtClean="0"/>
              <a:t>.</a:t>
            </a:r>
          </a:p>
          <a:p>
            <a:pPr algn="ctr"/>
            <a:r>
              <a:rPr lang="ru-RU" dirty="0" smtClean="0"/>
              <a:t> </a:t>
            </a:r>
            <a:r>
              <a:rPr lang="ru-RU" dirty="0"/>
              <a:t>В августе 187 года он поступил в </a:t>
            </a:r>
            <a:r>
              <a:rPr lang="ru-RU" dirty="0">
                <a:hlinkClick r:id="rId3" tooltip="Харьковская государственная зооветеринарная академия"/>
              </a:rPr>
              <a:t>Харьковский ветеринарный институт</a:t>
            </a:r>
            <a:r>
              <a:rPr lang="ru-RU" dirty="0"/>
              <a:t>; </a:t>
            </a:r>
            <a:endParaRPr lang="ru-RU" dirty="0" smtClean="0"/>
          </a:p>
          <a:p>
            <a:pPr algn="ctr"/>
            <a:r>
              <a:rPr lang="ru-RU" dirty="0" smtClean="0"/>
              <a:t>18 </a:t>
            </a:r>
            <a:r>
              <a:rPr lang="ru-RU" dirty="0"/>
              <a:t>декабря 1878 года за участие в народническом движении по постановлению университетского суда Пекарский был исключён из института без права поступления в высшее учебное заведение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908720"/>
            <a:ext cx="65527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Накануне 1880 года в Москве Пекарский с паспортом на имя Николая Ивановича Полунина был арестован за принадлежность к партии социалистов-революционеров</a:t>
            </a:r>
            <a:r>
              <a:rPr lang="ru-RU" baseline="30000" dirty="0" smtClean="0"/>
              <a:t> </a:t>
            </a:r>
            <a:r>
              <a:rPr lang="ru-RU" dirty="0" smtClean="0"/>
              <a:t>и хранение нелегальной литературы. 12 января 1881 года Московский военно-окружной суд приговорил Э. К. Пекарского (вместе с другими лицами, имевшими отношение к убийству агента полиции Н. В. </a:t>
            </a:r>
            <a:r>
              <a:rPr lang="ru-RU" dirty="0" err="1" smtClean="0"/>
              <a:t>Рейнштейна</a:t>
            </a:r>
            <a:r>
              <a:rPr lang="ru-RU" dirty="0" smtClean="0"/>
              <a:t>) к пятнадцати годам каторжных работ. По распоряжению Московского губернатора «принимая во внимание молодость, легкомыслие и болезненное состояние» Пекарского, каторгу заменили ссылкой на поселение «в отдалённые места Сибири с лишением всех прав и состояния».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67944" y="980728"/>
            <a:ext cx="446449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/>
              <a:t>                             Деятельность</a:t>
            </a:r>
          </a:p>
          <a:p>
            <a:endParaRPr lang="ru-RU" sz="1200" b="1" dirty="0"/>
          </a:p>
          <a:p>
            <a:r>
              <a:rPr lang="ru-RU" sz="1200" dirty="0" smtClean="0"/>
              <a:t>В</a:t>
            </a:r>
            <a:r>
              <a:rPr lang="ru-RU" sz="1200" dirty="0"/>
              <a:t> </a:t>
            </a:r>
            <a:r>
              <a:rPr lang="ru-RU" sz="1200" dirty="0">
                <a:hlinkClick r:id="rId2" tooltip="Якутск"/>
              </a:rPr>
              <a:t>Якутск</a:t>
            </a:r>
            <a:r>
              <a:rPr lang="ru-RU" sz="1200" dirty="0"/>
              <a:t> прибыл 2 ноября 1881 года и был поселен в 1-м </a:t>
            </a:r>
            <a:r>
              <a:rPr lang="ru-RU" sz="1200" dirty="0" err="1"/>
              <a:t>Игидейском</a:t>
            </a:r>
            <a:r>
              <a:rPr lang="ru-RU" sz="1200" dirty="0"/>
              <a:t> наслеге </a:t>
            </a:r>
            <a:r>
              <a:rPr lang="ru-RU" sz="1200" dirty="0" err="1"/>
              <a:t>Боотурского</a:t>
            </a:r>
            <a:r>
              <a:rPr lang="ru-RU" sz="1200" dirty="0"/>
              <a:t> улуса, где прожил около 20 лет. Уже к 1887 году Пекарский собрал 7 тысяч якутских слов, через 11 лет — 20 тысяч, а к 1930 году — 25 тысяч слов. Ему помогали в этой работе местные знатоки якутского языка: священник Д. Д. Попов, </a:t>
            </a:r>
            <a:r>
              <a:rPr lang="ru-RU" sz="1200" dirty="0" err="1">
                <a:hlinkClick r:id="rId3" tooltip="Олонхо"/>
              </a:rPr>
              <a:t>олонхосут</a:t>
            </a:r>
            <a:r>
              <a:rPr lang="ru-RU" sz="1200" dirty="0"/>
              <a:t> М. Н. </a:t>
            </a:r>
            <a:r>
              <a:rPr lang="ru-RU" sz="1200" dirty="0" err="1"/>
              <a:t>Андросова-Ионова</a:t>
            </a:r>
            <a:r>
              <a:rPr lang="ru-RU" sz="1200" dirty="0"/>
              <a:t> (впоследствии награждённая Золотой медалью </a:t>
            </a:r>
            <a:r>
              <a:rPr lang="ru-RU" sz="1200" dirty="0">
                <a:hlinkClick r:id="rId4" tooltip="Русское географическое общество"/>
              </a:rPr>
              <a:t>Русского географического общества</a:t>
            </a:r>
            <a:r>
              <a:rPr lang="ru-RU" sz="1200" dirty="0"/>
              <a:t> за оригинальные труды и участие в создании фундаментального «Словаря якутского языка» Э. К. Пекарского), лингвист </a:t>
            </a:r>
            <a:r>
              <a:rPr lang="ru-RU" sz="1200" dirty="0">
                <a:hlinkClick r:id="rId5" tooltip="Новгородов, Семён Андреевич"/>
              </a:rPr>
              <a:t>С. А. </a:t>
            </a:r>
            <a:r>
              <a:rPr lang="ru-RU" sz="1200" dirty="0" err="1">
                <a:hlinkClick r:id="rId5" tooltip="Новгородов, Семён Андреевич"/>
              </a:rPr>
              <a:t>Новгородов</a:t>
            </a:r>
            <a:r>
              <a:rPr lang="ru-RU" sz="1200" dirty="0"/>
              <a:t> и всемирно известные ученые академики </a:t>
            </a:r>
            <a:r>
              <a:rPr lang="ru-RU" sz="1200" dirty="0">
                <a:hlinkClick r:id="rId6" tooltip="Радлов, Василий Васильевич"/>
              </a:rPr>
              <a:t>В. В. Радлов</a:t>
            </a:r>
            <a:r>
              <a:rPr lang="ru-RU" sz="1200" dirty="0"/>
              <a:t>, </a:t>
            </a:r>
            <a:r>
              <a:rPr lang="ru-RU" sz="1200" dirty="0">
                <a:hlinkClick r:id="rId7" tooltip="Залеман, Карл Германович"/>
              </a:rPr>
              <a:t>К. Г. </a:t>
            </a:r>
            <a:r>
              <a:rPr lang="ru-RU" sz="1200" dirty="0" err="1">
                <a:hlinkClick r:id="rId7" tooltip="Залеман, Карл Германович"/>
              </a:rPr>
              <a:t>Залеман</a:t>
            </a:r>
            <a:r>
              <a:rPr lang="ru-RU" sz="1200" dirty="0"/>
              <a:t>, </a:t>
            </a:r>
            <a:r>
              <a:rPr lang="ru-RU" sz="1200" dirty="0">
                <a:hlinkClick r:id="rId8" tooltip="Бартольд, Василий Владимирович"/>
              </a:rPr>
              <a:t>В. В. </a:t>
            </a:r>
            <a:r>
              <a:rPr lang="ru-RU" sz="1200" dirty="0" err="1">
                <a:hlinkClick r:id="rId8" tooltip="Бартольд, Василий Владимирович"/>
              </a:rPr>
              <a:t>Бартольд</a:t>
            </a:r>
            <a:r>
              <a:rPr lang="ru-RU" sz="1200" dirty="0"/>
              <a:t> и др.</a:t>
            </a:r>
          </a:p>
          <a:p>
            <a:r>
              <a:rPr lang="ru-RU" sz="1200" dirty="0"/>
              <a:t>В июне 1895 года, по истечении 14-летнего срока обязательного пребывания в Сибири, Пекарский получил право избрания местожительства, за исключением столиц и столичных губерний. Не воспользовавшись своим правом возврата в европейскую часть России, он остался в </a:t>
            </a:r>
            <a:r>
              <a:rPr lang="ru-RU" sz="1200" dirty="0">
                <a:hlinkClick r:id="rId9" tooltip="Якутская область"/>
              </a:rPr>
              <a:t>Якутской области</a:t>
            </a:r>
            <a:r>
              <a:rPr lang="ru-RU" sz="1200" dirty="0"/>
              <a:t>, где вёл научные изыскания и занимался составлением якутско-русского словаря.</a:t>
            </a:r>
          </a:p>
          <a:p>
            <a:endParaRPr lang="ru-RU" sz="1200" dirty="0"/>
          </a:p>
        </p:txBody>
      </p:sp>
      <p:pic>
        <p:nvPicPr>
          <p:cNvPr id="20482" name="Picture 2" descr="https://taattalib.ru/wp-content/uploads/2023/06/%D0%A1%D0%BB%D0%B0%D0%B9%D0%B46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99592" y="1196752"/>
            <a:ext cx="2857500" cy="2228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62</TotalTime>
  <Words>530</Words>
  <Application>Microsoft Office PowerPoint</Application>
  <PresentationFormat>Экран (4:3)</PresentationFormat>
  <Paragraphs>39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Аспект</vt:lpstr>
      <vt:lpstr>Эдуард Пекарский  – отец якутской литературы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СПАСИБО ЗА ВНИМАНИЕ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Koryakina Irina</dc:creator>
  <cp:lastModifiedBy>Koryakina Irina</cp:lastModifiedBy>
  <cp:revision>7</cp:revision>
  <dcterms:created xsi:type="dcterms:W3CDTF">2023-10-25T01:37:28Z</dcterms:created>
  <dcterms:modified xsi:type="dcterms:W3CDTF">2023-10-25T02:40:00Z</dcterms:modified>
</cp:coreProperties>
</file>